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4682" autoAdjust="0"/>
  </p:normalViewPr>
  <p:slideViewPr>
    <p:cSldViewPr snapToGrid="0">
      <p:cViewPr>
        <p:scale>
          <a:sx n="90" d="100"/>
          <a:sy n="90" d="100"/>
        </p:scale>
        <p:origin x="38" y="-226"/>
      </p:cViewPr>
      <p:guideLst/>
    </p:cSldViewPr>
  </p:slideViewPr>
  <p:outlineViewPr>
    <p:cViewPr>
      <p:scale>
        <a:sx n="33" d="100"/>
        <a:sy n="33" d="100"/>
      </p:scale>
      <p:origin x="0" y="-1951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1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4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3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4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4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8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8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0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1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7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92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EB518-E016-421E-9690-CC8B167379EA}" type="datetimeFigureOut">
              <a:rPr lang="en-US" smtClean="0"/>
              <a:t>2019-06-17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D5B06-AB80-4308-AF0F-EF6557CD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2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GBIF/SCAN Integration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6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067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Export all abundance records from </a:t>
            </a:r>
            <a:r>
              <a:rPr lang="en-US" dirty="0" err="1" smtClean="0"/>
              <a:t>VectorBase</a:t>
            </a:r>
            <a:r>
              <a:rPr lang="en-US" dirty="0" smtClean="0"/>
              <a:t> to CSV (every release)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script on CSV to transform it to </a:t>
            </a:r>
            <a:r>
              <a:rPr lang="en-US" dirty="0" err="1" smtClean="0"/>
              <a:t>DwC</a:t>
            </a:r>
            <a:r>
              <a:rPr lang="en-US" dirty="0" smtClean="0"/>
              <a:t>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Send to SCAN to update our collection on their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SCAN updates our data on GBIF</a:t>
            </a:r>
          </a:p>
        </p:txBody>
      </p:sp>
      <p:pic>
        <p:nvPicPr>
          <p:cNvPr id="1026" name="Picture 2" descr="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82" y="493821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60653" y="4961414"/>
            <a:ext cx="1603324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28575">
                  <a:noFill/>
                </a:ln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DwC</a:t>
            </a:r>
            <a:endParaRPr lang="en-US" sz="5400" b="1" cap="none" spc="0" dirty="0">
              <a:ln w="28575">
                <a:noFill/>
              </a:ln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028" name="Picture 4" descr="https://scan-bugs.org/portal/images/layout/scan_logo_col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608" y="5078166"/>
            <a:ext cx="1937081" cy="67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438" y="5171515"/>
            <a:ext cx="2456881" cy="50775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452047" y="5414465"/>
            <a:ext cx="5486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897271" y="5423079"/>
            <a:ext cx="5486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31624" y="5414465"/>
            <a:ext cx="5486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06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7107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2233"/>
            <a:ext cx="10515600" cy="4305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SCAN </a:t>
            </a:r>
            <a:r>
              <a:rPr lang="en-US" dirty="0"/>
              <a:t>only uses a subset of </a:t>
            </a:r>
            <a:r>
              <a:rPr lang="en-US" dirty="0" err="1"/>
              <a:t>DwC</a:t>
            </a:r>
            <a:r>
              <a:rPr lang="en-US" dirty="0"/>
              <a:t> </a:t>
            </a:r>
            <a:r>
              <a:rPr lang="en-US" dirty="0" smtClean="0"/>
              <a:t>terms</a:t>
            </a:r>
          </a:p>
          <a:p>
            <a:pPr lvl="1"/>
            <a:r>
              <a:rPr lang="en-US" dirty="0" smtClean="0"/>
              <a:t>Useful terms like </a:t>
            </a:r>
            <a:r>
              <a:rPr lang="en-US" dirty="0" err="1" smtClean="0"/>
              <a:t>datasetID</a:t>
            </a:r>
            <a:r>
              <a:rPr lang="en-US" dirty="0" smtClean="0"/>
              <a:t> are not used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Solution: “Repurpose” a couple of their fields for our data</a:t>
            </a:r>
          </a:p>
          <a:p>
            <a:pPr lvl="1"/>
            <a:r>
              <a:rPr lang="en-US" dirty="0" err="1" smtClean="0"/>
              <a:t>dataGeneralizations</a:t>
            </a:r>
            <a:r>
              <a:rPr lang="en-US" dirty="0" smtClean="0"/>
              <a:t>: meant to describe how data was potentially made less specific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93042"/>
              </p:ext>
            </p:extLst>
          </p:nvPr>
        </p:nvGraphicFramePr>
        <p:xfrm>
          <a:off x="3269399" y="4871909"/>
          <a:ext cx="1566459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66459">
                  <a:extLst>
                    <a:ext uri="{9D8B030D-6E8A-4147-A177-3AD203B41FA5}">
                      <a16:colId xmlns:a16="http://schemas.microsoft.com/office/drawing/2014/main" val="847486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projects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8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VBP0000236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5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VBP0000429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8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VBP0000255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876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285221"/>
              </p:ext>
            </p:extLst>
          </p:nvPr>
        </p:nvGraphicFramePr>
        <p:xfrm>
          <a:off x="6784077" y="4871909"/>
          <a:ext cx="2214348" cy="1483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14348">
                  <a:extLst>
                    <a:ext uri="{9D8B030D-6E8A-4147-A177-3AD203B41FA5}">
                      <a16:colId xmlns:a16="http://schemas.microsoft.com/office/drawing/2014/main" val="847486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dataGeneralizations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8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VBP0000236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5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VBP0000429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8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VBP0000255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876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378931" y="4287133"/>
            <a:ext cx="1024639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28575">
                  <a:noFill/>
                </a:ln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DwC</a:t>
            </a:r>
            <a:endParaRPr lang="en-US" sz="3200" b="1" cap="none" spc="0" dirty="0">
              <a:ln w="28575">
                <a:noFill/>
              </a:ln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7821" y="4287133"/>
            <a:ext cx="689612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28575">
                  <a:noFill/>
                </a:ln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VB</a:t>
            </a:r>
            <a:endParaRPr lang="en-US" sz="3200" b="1" cap="none" spc="0" dirty="0">
              <a:ln w="28575">
                <a:noFill/>
              </a:ln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04513" y="5581934"/>
            <a:ext cx="94169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7188" y="15149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7107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2233"/>
            <a:ext cx="10515600" cy="4305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Our data is atomized differently than theirs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Solution: Parse and split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724070"/>
              </p:ext>
            </p:extLst>
          </p:nvPr>
        </p:nvGraphicFramePr>
        <p:xfrm>
          <a:off x="1498263" y="3203509"/>
          <a:ext cx="3057208" cy="25603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57208">
                  <a:extLst>
                    <a:ext uri="{9D8B030D-6E8A-4147-A177-3AD203B41FA5}">
                      <a16:colId xmlns:a16="http://schemas.microsoft.com/office/drawing/2014/main" val="847486686"/>
                    </a:ext>
                  </a:extLst>
                </a:gridCol>
              </a:tblGrid>
              <a:tr h="320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88912"/>
                  </a:ext>
                </a:extLst>
              </a:tr>
              <a:tr h="32064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Culex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440246"/>
                  </a:ext>
                </a:extLst>
              </a:tr>
              <a:tr h="320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genus </a:t>
                      </a:r>
                      <a:r>
                        <a:rPr lang="en-US" dirty="0" err="1" smtClean="0"/>
                        <a:t>Aedes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36007"/>
                  </a:ext>
                </a:extLst>
              </a:tr>
              <a:tr h="32064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Aedes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aegypti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59345"/>
                  </a:ext>
                </a:extLst>
              </a:tr>
              <a:tr h="32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Aedes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vexans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vexans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31637"/>
                  </a:ext>
                </a:extLst>
              </a:tr>
              <a:tr h="320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Anopheles </a:t>
                      </a:r>
                      <a:r>
                        <a:rPr lang="en-US" dirty="0" err="1" smtClean="0"/>
                        <a:t>crucians</a:t>
                      </a:r>
                      <a:r>
                        <a:rPr lang="en-US" dirty="0" smtClean="0"/>
                        <a:t>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58333"/>
                  </a:ext>
                </a:extLst>
              </a:tr>
              <a:tr h="320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Anopheles </a:t>
                      </a:r>
                      <a:r>
                        <a:rPr lang="en-US" dirty="0" err="1" smtClean="0"/>
                        <a:t>gambiae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sensu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lato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8222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41694"/>
              </p:ext>
            </p:extLst>
          </p:nvPr>
        </p:nvGraphicFramePr>
        <p:xfrm>
          <a:off x="6142671" y="3203509"/>
          <a:ext cx="4818018" cy="261599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377600">
                  <a:extLst>
                    <a:ext uri="{9D8B030D-6E8A-4147-A177-3AD203B41FA5}">
                      <a16:colId xmlns:a16="http://schemas.microsoft.com/office/drawing/2014/main" val="847486686"/>
                    </a:ext>
                  </a:extLst>
                </a:gridCol>
                <a:gridCol w="2440418">
                  <a:extLst>
                    <a:ext uri="{9D8B030D-6E8A-4147-A177-3AD203B41FA5}">
                      <a16:colId xmlns:a16="http://schemas.microsoft.com/office/drawing/2014/main" val="3207051204"/>
                    </a:ext>
                  </a:extLst>
                </a:gridCol>
              </a:tblGrid>
              <a:tr h="3737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scientificName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identificationQualifier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88912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Culex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59345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Aedes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82226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Aedes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aegypti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8763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Aedes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vexans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vexans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576779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Anopheles </a:t>
                      </a:r>
                      <a:r>
                        <a:rPr lang="en-US" dirty="0" err="1" smtClean="0"/>
                        <a:t>crucians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70533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Anopheles </a:t>
                      </a:r>
                      <a:r>
                        <a:rPr lang="en-US" dirty="0" err="1" smtClean="0"/>
                        <a:t>gambiae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sensu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lato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0327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037939" y="2618733"/>
            <a:ext cx="1024639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28575">
                  <a:noFill/>
                </a:ln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DwC</a:t>
            </a:r>
            <a:endParaRPr lang="en-US" sz="3200" b="1" cap="none" spc="0" dirty="0">
              <a:ln w="28575">
                <a:noFill/>
              </a:ln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74613" y="2625018"/>
            <a:ext cx="689612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28575">
                  <a:noFill/>
                </a:ln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VB</a:t>
            </a:r>
            <a:endParaRPr lang="en-US" sz="3200" b="1" cap="none" spc="0" dirty="0">
              <a:ln w="28575">
                <a:noFill/>
              </a:ln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78223" y="4511504"/>
            <a:ext cx="94169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7188" y="15149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4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7107"/>
          </a:xfrm>
        </p:spPr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2233"/>
            <a:ext cx="10515600" cy="4305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Our data is atomized differently than theirs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Solution: Parse and split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20928"/>
              </p:ext>
            </p:extLst>
          </p:nvPr>
        </p:nvGraphicFramePr>
        <p:xfrm>
          <a:off x="1455873" y="3645570"/>
          <a:ext cx="3042313" cy="18685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42313">
                  <a:extLst>
                    <a:ext uri="{9D8B030D-6E8A-4147-A177-3AD203B41FA5}">
                      <a16:colId xmlns:a16="http://schemas.microsoft.com/office/drawing/2014/main" val="847486686"/>
                    </a:ext>
                  </a:extLst>
                </a:gridCol>
              </a:tblGrid>
              <a:tr h="320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geolocations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88912"/>
                  </a:ext>
                </a:extLst>
              </a:tr>
              <a:tr h="320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Collier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59345"/>
                  </a:ext>
                </a:extLst>
              </a:tr>
              <a:tr h="320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Kent (Rhode Island)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82226"/>
                  </a:ext>
                </a:extLst>
              </a:tr>
              <a:tr h="3206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Essex (United Kingdom)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8763"/>
                  </a:ext>
                </a:extLst>
              </a:tr>
              <a:tr h="4055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Marion (Iowa (United States))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17033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21516"/>
              </p:ext>
            </p:extLst>
          </p:nvPr>
        </p:nvGraphicFramePr>
        <p:xfrm>
          <a:off x="6100282" y="3645570"/>
          <a:ext cx="4702960" cy="186856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42250">
                  <a:extLst>
                    <a:ext uri="{9D8B030D-6E8A-4147-A177-3AD203B41FA5}">
                      <a16:colId xmlns:a16="http://schemas.microsoft.com/office/drawing/2014/main" val="847486686"/>
                    </a:ext>
                  </a:extLst>
                </a:gridCol>
                <a:gridCol w="1768244">
                  <a:extLst>
                    <a:ext uri="{9D8B030D-6E8A-4147-A177-3AD203B41FA5}">
                      <a16:colId xmlns:a16="http://schemas.microsoft.com/office/drawing/2014/main" val="3207051204"/>
                    </a:ext>
                  </a:extLst>
                </a:gridCol>
                <a:gridCol w="1792466">
                  <a:extLst>
                    <a:ext uri="{9D8B030D-6E8A-4147-A177-3AD203B41FA5}">
                      <a16:colId xmlns:a16="http://schemas.microsoft.com/office/drawing/2014/main" val="4038026718"/>
                    </a:ext>
                  </a:extLst>
                </a:gridCol>
              </a:tblGrid>
              <a:tr h="3737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locality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stateProvince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88912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59345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Rhode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482226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United Kingdom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8763"/>
                  </a:ext>
                </a:extLst>
              </a:tr>
              <a:tr h="3737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Iowa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United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576779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939442" y="3060794"/>
            <a:ext cx="1024639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 smtClean="0">
                <a:ln w="28575">
                  <a:noFill/>
                </a:ln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rPr>
              <a:t>DwC</a:t>
            </a:r>
            <a:endParaRPr lang="en-US" sz="3200" b="1" cap="none" spc="0" dirty="0">
              <a:ln w="28575">
                <a:noFill/>
              </a:ln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2223" y="3067079"/>
            <a:ext cx="689612" cy="584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28575">
                  <a:noFill/>
                </a:ln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VB</a:t>
            </a:r>
            <a:endParaRPr lang="en-US" sz="3200" b="1" cap="none" spc="0" dirty="0">
              <a:ln w="28575">
                <a:noFill/>
              </a:ln>
              <a:solidFill>
                <a:schemeClr val="accent6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828386" y="4579851"/>
            <a:ext cx="941696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7188" y="15149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3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(in progress)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SCAN lists the whole collection under a single license</a:t>
            </a:r>
          </a:p>
          <a:p>
            <a:pPr lvl="1"/>
            <a:r>
              <a:rPr lang="en-US" sz="2800" dirty="0" smtClean="0"/>
              <a:t>Set it to the strictest license VB can allow: CC-BY-NC4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marL="457200" lvl="1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3200" dirty="0" smtClean="0"/>
              <a:t>Some fields we didn’t add were automatically populated</a:t>
            </a:r>
          </a:p>
          <a:p>
            <a:pPr lvl="1"/>
            <a:r>
              <a:rPr lang="en-US" sz="2800" dirty="0" err="1" smtClean="0"/>
              <a:t>basisOfRecord</a:t>
            </a:r>
            <a:r>
              <a:rPr lang="en-US" sz="2800" dirty="0" smtClean="0"/>
              <a:t>: “preserved specimen”</a:t>
            </a:r>
          </a:p>
        </p:txBody>
      </p:sp>
    </p:spTree>
    <p:extLst>
      <p:ext uri="{BB962C8B-B14F-4D97-AF65-F5344CB8AC3E}">
        <p14:creationId xmlns:p14="http://schemas.microsoft.com/office/powerpoint/2010/main" val="4361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(in progress)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Include or don’t include data</a:t>
            </a:r>
          </a:p>
          <a:p>
            <a:pPr lvl="1"/>
            <a:r>
              <a:rPr lang="en-US" sz="2800" dirty="0"/>
              <a:t>w</a:t>
            </a:r>
            <a:r>
              <a:rPr lang="en-US" sz="2800" dirty="0" smtClean="0"/>
              <a:t>ithout GPS coordinates</a:t>
            </a:r>
          </a:p>
          <a:p>
            <a:pPr lvl="1"/>
            <a:r>
              <a:rPr lang="en-US" sz="2800" dirty="0"/>
              <a:t>c</a:t>
            </a:r>
            <a:r>
              <a:rPr lang="en-US" sz="2800" dirty="0" smtClean="0"/>
              <a:t>ollected by smart traps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3200" dirty="0" smtClean="0"/>
              <a:t>Some information is not always available in our CSV export</a:t>
            </a:r>
          </a:p>
          <a:p>
            <a:pPr lvl="1"/>
            <a:r>
              <a:rPr lang="en-US" sz="2800" dirty="0" smtClean="0"/>
              <a:t>Author information is not exported, relevant when there are no citations or tags</a:t>
            </a:r>
          </a:p>
        </p:txBody>
      </p:sp>
    </p:spTree>
    <p:extLst>
      <p:ext uri="{BB962C8B-B14F-4D97-AF65-F5344CB8AC3E}">
        <p14:creationId xmlns:p14="http://schemas.microsoft.com/office/powerpoint/2010/main" val="411006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data on SCAN &amp; GBIF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8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GBIF?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5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945" y="679214"/>
            <a:ext cx="10958015" cy="13133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“The </a:t>
            </a:r>
            <a:r>
              <a:rPr lang="en-US" dirty="0"/>
              <a:t>GBIF network draws all these sources together through the use of the </a:t>
            </a:r>
            <a:r>
              <a:rPr lang="en-US" b="1" dirty="0"/>
              <a:t>Darwin Core</a:t>
            </a:r>
            <a:r>
              <a:rPr lang="en-US" dirty="0"/>
              <a:t> standard, which forms the basis of </a:t>
            </a:r>
            <a:r>
              <a:rPr lang="en-US" dirty="0" err="1"/>
              <a:t>GBIF.org’s</a:t>
            </a:r>
            <a:r>
              <a:rPr lang="en-US" dirty="0"/>
              <a:t> index of hundreds of millions of species occurrence records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97" y="2359522"/>
            <a:ext cx="9154909" cy="3809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29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</a:t>
            </a:r>
            <a:r>
              <a:rPr lang="en-US" dirty="0" err="1" smtClean="0"/>
              <a:t>VectorBase</a:t>
            </a:r>
            <a:r>
              <a:rPr lang="en-US" dirty="0" smtClean="0"/>
              <a:t> data onto GBIF?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5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an intermediary!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8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our data into</a:t>
            </a:r>
            <a:br>
              <a:rPr lang="en-US" dirty="0" smtClean="0"/>
            </a:br>
            <a:r>
              <a:rPr lang="en-US" dirty="0" smtClean="0"/>
              <a:t>Darwin Core (</a:t>
            </a:r>
            <a:r>
              <a:rPr lang="en-US" dirty="0" err="1" smtClean="0"/>
              <a:t>DwC</a:t>
            </a:r>
            <a:r>
              <a:rPr lang="en-US" dirty="0" smtClean="0"/>
              <a:t>)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8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</TotalTime>
  <Words>308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Bahnschrift</vt:lpstr>
      <vt:lpstr>Calibri</vt:lpstr>
      <vt:lpstr>Calibri Light</vt:lpstr>
      <vt:lpstr>Office Theme</vt:lpstr>
      <vt:lpstr>GBIF/SCAN Integration</vt:lpstr>
      <vt:lpstr>What is GBIF?</vt:lpstr>
      <vt:lpstr>PowerPoint Presentation</vt:lpstr>
      <vt:lpstr>PowerPoint Presentation</vt:lpstr>
      <vt:lpstr>PowerPoint Presentation</vt:lpstr>
      <vt:lpstr>How to get VectorBase data onto GBIF?</vt:lpstr>
      <vt:lpstr>Use an intermediary!</vt:lpstr>
      <vt:lpstr>PowerPoint Presentation</vt:lpstr>
      <vt:lpstr>Getting our data into Darwin Core (DwC) format</vt:lpstr>
      <vt:lpstr>Pipeline</vt:lpstr>
      <vt:lpstr>Challenges</vt:lpstr>
      <vt:lpstr>Challenges</vt:lpstr>
      <vt:lpstr>Challenges</vt:lpstr>
      <vt:lpstr>Challenges (in progress)</vt:lpstr>
      <vt:lpstr>Challenges (in progress)</vt:lpstr>
      <vt:lpstr>Our data on SCAN &amp; GBIF</vt:lpstr>
    </vt:vector>
  </TitlesOfParts>
  <Company>University of Notre Dame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GBIF/SCAN Integration</dc:title>
  <dc:creator>chowingt</dc:creator>
  <cp:lastModifiedBy>chowingt</cp:lastModifiedBy>
  <cp:revision>35</cp:revision>
  <dcterms:created xsi:type="dcterms:W3CDTF">2019-06-17T13:53:05Z</dcterms:created>
  <dcterms:modified xsi:type="dcterms:W3CDTF">2019-06-18T01:11:16Z</dcterms:modified>
</cp:coreProperties>
</file>